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9" r:id="rId4"/>
    <p:sldId id="257" r:id="rId5"/>
    <p:sldId id="264" r:id="rId6"/>
    <p:sldId id="262" r:id="rId7"/>
    <p:sldId id="268" r:id="rId8"/>
    <p:sldId id="266" r:id="rId9"/>
    <p:sldId id="274" r:id="rId10"/>
    <p:sldId id="272" r:id="rId11"/>
    <p:sldId id="273" r:id="rId12"/>
    <p:sldId id="265" r:id="rId13"/>
    <p:sldId id="271" r:id="rId14"/>
    <p:sldId id="270" r:id="rId15"/>
    <p:sldId id="269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png>
</file>

<file path=ppt/media/image11.jpeg>
</file>

<file path=ppt/media/image12.jpg>
</file>

<file path=ppt/media/image13.jpeg>
</file>

<file path=ppt/media/image14.jpeg>
</file>

<file path=ppt/media/image15.png>
</file>

<file path=ppt/media/image16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g>
</file>

<file path=ppt/media/image27.png>
</file>

<file path=ppt/media/image28.png>
</file>

<file path=ppt/media/image29.jpg>
</file>

<file path=ppt/media/image3.JP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39.png>
</file>

<file path=ppt/media/image4.jpeg>
</file>

<file path=ppt/media/image40.png>
</file>

<file path=ppt/media/image5.png>
</file>

<file path=ppt/media/image6.jpe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13200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38376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81562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63638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42100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91410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74382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42860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1723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24241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79328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1F09D-EB26-4547-81AF-8AE1CD87F62A}" type="datetimeFigureOut">
              <a:rPr lang="es-CO" smtClean="0"/>
              <a:t>15/04/2021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BE774-BCB9-4993-A217-C6F6B9D35A7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67850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11" Type="http://schemas.openxmlformats.org/officeDocument/2006/relationships/image" Target="../media/image14.jpeg"/><Relationship Id="rId5" Type="http://schemas.openxmlformats.org/officeDocument/2006/relationships/image" Target="../media/image8.jpg"/><Relationship Id="rId10" Type="http://schemas.openxmlformats.org/officeDocument/2006/relationships/image" Target="../media/image13.jpeg"/><Relationship Id="rId4" Type="http://schemas.openxmlformats.org/officeDocument/2006/relationships/image" Target="../media/image7.png"/><Relationship Id="rId9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emf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image" Target="../media/image24.jpeg"/><Relationship Id="rId5" Type="http://schemas.openxmlformats.org/officeDocument/2006/relationships/image" Target="../media/image19.jpeg"/><Relationship Id="rId10" Type="http://schemas.openxmlformats.org/officeDocument/2006/relationships/image" Target="../media/image23.png"/><Relationship Id="rId4" Type="http://schemas.openxmlformats.org/officeDocument/2006/relationships/image" Target="../media/image18.png"/><Relationship Id="rId9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jp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ctrTitle"/>
          </p:nvPr>
        </p:nvSpPr>
        <p:spPr>
          <a:xfrm>
            <a:off x="1624613" y="449943"/>
            <a:ext cx="9254231" cy="2957246"/>
          </a:xfrm>
        </p:spPr>
        <p:txBody>
          <a:bodyPr>
            <a:noAutofit/>
          </a:bodyPr>
          <a:lstStyle/>
          <a:p>
            <a:pPr algn="l"/>
            <a:r>
              <a:rPr lang="es-CO" dirty="0" smtClean="0"/>
              <a:t>TERMINAL REMOTA DE BAJO CONSUMO ELECTRICO</a:t>
            </a:r>
            <a:endParaRPr lang="es-CO" dirty="0"/>
          </a:p>
        </p:txBody>
      </p:sp>
      <p:sp>
        <p:nvSpPr>
          <p:cNvPr id="5" name="4 Subtítulo"/>
          <p:cNvSpPr>
            <a:spLocks noGrp="1"/>
          </p:cNvSpPr>
          <p:nvPr>
            <p:ph type="subTitle" idx="1"/>
          </p:nvPr>
        </p:nvSpPr>
        <p:spPr>
          <a:xfrm>
            <a:off x="2120890" y="3640093"/>
            <a:ext cx="8757954" cy="2207580"/>
          </a:xfrm>
        </p:spPr>
        <p:txBody>
          <a:bodyPr>
            <a:noAutofit/>
          </a:bodyPr>
          <a:lstStyle/>
          <a:p>
            <a:pPr algn="l"/>
            <a:r>
              <a:rPr lang="es-CO" sz="3200" b="1" dirty="0"/>
              <a:t>Supervisa y monitorea </a:t>
            </a:r>
            <a:r>
              <a:rPr lang="es-CO" sz="3200" dirty="0"/>
              <a:t>el estado actual del cultivo con un set de </a:t>
            </a:r>
            <a:r>
              <a:rPr lang="es-CO" sz="3200" dirty="0" smtClean="0"/>
              <a:t>sensores, </a:t>
            </a:r>
            <a:r>
              <a:rPr lang="es-CO" sz="3200" dirty="0"/>
              <a:t>comunicación </a:t>
            </a:r>
            <a:r>
              <a:rPr lang="es-CO" sz="3200" dirty="0" smtClean="0"/>
              <a:t>inalámbrica y </a:t>
            </a:r>
            <a:r>
              <a:rPr lang="es-CO" sz="3200" dirty="0"/>
              <a:t>software para recolección y análisis de datos.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735FF1-B619-40BF-87DE-013ED3798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7308-22F9-4AB6-A423-BAA1DBDA9524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2004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211" y="847725"/>
            <a:ext cx="11801475" cy="662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378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45" y="-940166"/>
            <a:ext cx="11572960" cy="6700886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5267385" y="760214"/>
            <a:ext cx="41108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/>
              <a:t>https://esp32.com/viewtopic.php?t=1914</a:t>
            </a:r>
          </a:p>
        </p:txBody>
      </p:sp>
    </p:spTree>
    <p:extLst>
      <p:ext uri="{BB962C8B-B14F-4D97-AF65-F5344CB8AC3E}">
        <p14:creationId xmlns:p14="http://schemas.microsoft.com/office/powerpoint/2010/main" val="815050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21453" y="620785"/>
            <a:ext cx="23769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ESP8266 V3 + RFM95W</a:t>
            </a:r>
            <a:endParaRPr lang="es-CO" dirty="0"/>
          </a:p>
          <a:p>
            <a:r>
              <a:rPr lang="es-CO" dirty="0" smtClean="0"/>
              <a:t> </a:t>
            </a:r>
            <a:endParaRPr lang="es-CO" dirty="0"/>
          </a:p>
        </p:txBody>
      </p:sp>
      <p:sp>
        <p:nvSpPr>
          <p:cNvPr id="5" name="CuadroTexto 4"/>
          <p:cNvSpPr txBox="1"/>
          <p:nvPr/>
        </p:nvSpPr>
        <p:spPr>
          <a:xfrm>
            <a:off x="5956402" y="352337"/>
            <a:ext cx="612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RFM</a:t>
            </a:r>
            <a:endParaRPr lang="es-CO" dirty="0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241" y="1346392"/>
            <a:ext cx="2550054" cy="2001698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9012" y="1644847"/>
            <a:ext cx="1416977" cy="121510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416" y="3027476"/>
            <a:ext cx="5055510" cy="2829934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383" y="1267117"/>
            <a:ext cx="4244287" cy="2989738"/>
          </a:xfrm>
          <a:prstGeom prst="rect">
            <a:avLst/>
          </a:prstGeom>
        </p:spPr>
      </p:pic>
      <p:sp>
        <p:nvSpPr>
          <p:cNvPr id="14" name="CuadroTexto 13"/>
          <p:cNvSpPr txBox="1"/>
          <p:nvPr/>
        </p:nvSpPr>
        <p:spPr>
          <a:xfrm>
            <a:off x="7249438" y="373794"/>
            <a:ext cx="4355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Librería </a:t>
            </a:r>
            <a:r>
              <a:rPr lang="es-CO" dirty="0" err="1" smtClean="0"/>
              <a:t>Kicad</a:t>
            </a:r>
            <a:r>
              <a:rPr lang="es-CO" dirty="0" smtClean="0"/>
              <a:t> Esp8266 </a:t>
            </a:r>
          </a:p>
          <a:p>
            <a:r>
              <a:rPr lang="es-CO" dirty="0"/>
              <a:t>https://github.com/jdunmire/kicad-ESP8266</a:t>
            </a:r>
          </a:p>
        </p:txBody>
      </p:sp>
    </p:spTree>
    <p:extLst>
      <p:ext uri="{BB962C8B-B14F-4D97-AF65-F5344CB8AC3E}">
        <p14:creationId xmlns:p14="http://schemas.microsoft.com/office/powerpoint/2010/main" val="2451317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816909"/>
              </p:ext>
            </p:extLst>
          </p:nvPr>
        </p:nvGraphicFramePr>
        <p:xfrm>
          <a:off x="838200" y="2721134"/>
          <a:ext cx="5445154" cy="2560320"/>
        </p:xfrm>
        <a:graphic>
          <a:graphicData uri="http://schemas.openxmlformats.org/drawingml/2006/table">
            <a:tbl>
              <a:tblPr/>
              <a:tblGrid>
                <a:gridCol w="2722577">
                  <a:extLst>
                    <a:ext uri="{9D8B030D-6E8A-4147-A177-3AD203B41FA5}">
                      <a16:colId xmlns:a16="http://schemas.microsoft.com/office/drawing/2014/main" val="2349224969"/>
                    </a:ext>
                  </a:extLst>
                </a:gridCol>
                <a:gridCol w="2722577">
                  <a:extLst>
                    <a:ext uri="{9D8B030D-6E8A-4147-A177-3AD203B41FA5}">
                      <a16:colId xmlns:a16="http://schemas.microsoft.com/office/drawing/2014/main" val="12378946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/>
                        <a:t>MicroSD Card Module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/>
                        <a:t>ESP32</a:t>
                      </a:r>
                      <a:endParaRPr lang="en-US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379243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3V3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3V3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44461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GPIO 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54294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MOSI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GPIO 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289191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CLK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GPIO 18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39489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MISO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GPIO 19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86163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GND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9921440"/>
                  </a:ext>
                </a:extLst>
              </a:tr>
            </a:tbl>
          </a:graphicData>
        </a:graphic>
      </p:graphicFrame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8093" y="1208014"/>
            <a:ext cx="5014923" cy="236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946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734" y="689803"/>
            <a:ext cx="4550874" cy="3103929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673917" y="379373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dirty="0"/>
              <a:t>https://www.mischianti.org/2019/12/15/how-to-use-sd-card-with-esp8266-and-arduino/</a:t>
            </a:r>
          </a:p>
        </p:txBody>
      </p:sp>
    </p:spTree>
    <p:extLst>
      <p:ext uri="{BB962C8B-B14F-4D97-AF65-F5344CB8AC3E}">
        <p14:creationId xmlns:p14="http://schemas.microsoft.com/office/powerpoint/2010/main" val="906935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487" y="998291"/>
            <a:ext cx="4209219" cy="3259619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023457" y="4647501"/>
            <a:ext cx="28071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Modulo FTDI Ft232 USB-TTL</a:t>
            </a:r>
          </a:p>
          <a:p>
            <a:r>
              <a:rPr lang="es-CO" dirty="0" smtClean="0"/>
              <a:t>Interfaz USB-UART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794627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44" y="721453"/>
            <a:ext cx="4971151" cy="4330927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3120" y="1109844"/>
            <a:ext cx="6790904" cy="3370334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9108" y="5052380"/>
            <a:ext cx="1416977" cy="121510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6006" y="4524103"/>
            <a:ext cx="2879038" cy="200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044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EB087816-4B37-4F6A-87A9-E50DAEFE7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150" y="616587"/>
            <a:ext cx="6931849" cy="577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90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9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97" y="1313526"/>
            <a:ext cx="4748732" cy="3561549"/>
          </a:xfrm>
          <a:prstGeom prst="round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33307" y="1313524"/>
            <a:ext cx="4748733" cy="3561551"/>
          </a:xfrm>
          <a:prstGeom prst="roundRect">
            <a:avLst/>
          </a:prstGeom>
        </p:spPr>
      </p:pic>
      <p:pic>
        <p:nvPicPr>
          <p:cNvPr id="6" name="7 Imagen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9784" y="1515047"/>
            <a:ext cx="3516671" cy="263750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20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579371" y="1549438"/>
            <a:ext cx="2323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/>
              <a:t>SENSORES DIAMETRO DEL FRUTO</a:t>
            </a:r>
          </a:p>
        </p:txBody>
      </p:sp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6574" y="1150982"/>
            <a:ext cx="934170" cy="1616439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4" descr="C:\Jimmy's Files\Spain V congr Hafaka\Espaguil\FI palto\A FI palto 1 320 x 48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8224" y="611514"/>
            <a:ext cx="998058" cy="1222915"/>
          </a:xfrm>
          <a:prstGeom prst="round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92D6F70-1DEE-4118-89D3-7766F3324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5010" y="1068070"/>
            <a:ext cx="1715728" cy="1127699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DAC083-9370-4800-9381-A3BF9EC3223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06" r="7282" b="17576"/>
          <a:stretch/>
        </p:blipFill>
        <p:spPr>
          <a:xfrm>
            <a:off x="8887395" y="569339"/>
            <a:ext cx="1612746" cy="1242268"/>
          </a:xfrm>
          <a:prstGeom prst="roundRect">
            <a:avLst/>
          </a:prstGeom>
        </p:spPr>
      </p:pic>
      <p:sp>
        <p:nvSpPr>
          <p:cNvPr id="11" name="1 CuadroTexto">
            <a:extLst>
              <a:ext uri="{FF2B5EF4-FFF2-40B4-BE49-F238E27FC236}">
                <a16:creationId xmlns:a16="http://schemas.microsoft.com/office/drawing/2014/main" id="{E0061F0D-A5BC-41CD-9DE5-004A0EF6A924}"/>
              </a:ext>
            </a:extLst>
          </p:cNvPr>
          <p:cNvSpPr txBox="1"/>
          <p:nvPr/>
        </p:nvSpPr>
        <p:spPr>
          <a:xfrm>
            <a:off x="6626610" y="1091108"/>
            <a:ext cx="2460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DENDROMETROS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89E037E9-90EC-4A15-B556-5337DEC95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923" y="4976141"/>
            <a:ext cx="1949641" cy="1461754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6" descr="SD-5 on pepper2">
            <a:extLst>
              <a:ext uri="{FF2B5EF4-FFF2-40B4-BE49-F238E27FC236}">
                <a16:creationId xmlns:a16="http://schemas.microsoft.com/office/drawing/2014/main" id="{397D75E6-DC4C-4772-B082-39D89E550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2068" y="4541613"/>
            <a:ext cx="1388676" cy="1165405"/>
          </a:xfrm>
          <a:prstGeom prst="round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D:\LETTERS\DOC.ENG\Photos\LT2.JPG">
            <a:extLst>
              <a:ext uri="{FF2B5EF4-FFF2-40B4-BE49-F238E27FC236}">
                <a16:creationId xmlns:a16="http://schemas.microsoft.com/office/drawing/2014/main" id="{8A2B0799-716A-4B4D-8415-7EAC639C56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3478" y="3039401"/>
            <a:ext cx="1676004" cy="1257003"/>
          </a:xfrm>
          <a:prstGeom prst="roundRect">
            <a:avLst/>
          </a:prstGeom>
          <a:noFill/>
          <a:effectLst>
            <a:outerShdw dist="107763" dir="27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2 CuadroTexto">
            <a:extLst>
              <a:ext uri="{FF2B5EF4-FFF2-40B4-BE49-F238E27FC236}">
                <a16:creationId xmlns:a16="http://schemas.microsoft.com/office/drawing/2014/main" id="{E6821BC7-3C0F-4A7C-8999-141D5B0C9BD7}"/>
              </a:ext>
            </a:extLst>
          </p:cNvPr>
          <p:cNvSpPr txBox="1"/>
          <p:nvPr/>
        </p:nvSpPr>
        <p:spPr>
          <a:xfrm>
            <a:off x="536074" y="3334788"/>
            <a:ext cx="23233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/>
              <a:t>SENSORES  DE TEMPERATURA DE LA HOJA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ACC6771-6DAD-4628-95ED-5E518A1DC81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9294" y="2439493"/>
            <a:ext cx="1954930" cy="1008794"/>
          </a:xfrm>
          <a:prstGeom prst="roundRect">
            <a:avLst/>
          </a:prstGeom>
        </p:spPr>
      </p:pic>
      <p:sp>
        <p:nvSpPr>
          <p:cNvPr id="18" name="2 CuadroTexto">
            <a:extLst>
              <a:ext uri="{FF2B5EF4-FFF2-40B4-BE49-F238E27FC236}">
                <a16:creationId xmlns:a16="http://schemas.microsoft.com/office/drawing/2014/main" id="{6EE7784A-BF36-42AB-9AA0-2D48495DAE99}"/>
              </a:ext>
            </a:extLst>
          </p:cNvPr>
          <p:cNvSpPr txBox="1"/>
          <p:nvPr/>
        </p:nvSpPr>
        <p:spPr>
          <a:xfrm>
            <a:off x="6180697" y="2455433"/>
            <a:ext cx="21154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/>
              <a:t>SENSORES  DE HUMEDAD DE LA HOJA.</a:t>
            </a:r>
          </a:p>
        </p:txBody>
      </p:sp>
      <p:pic>
        <p:nvPicPr>
          <p:cNvPr id="19" name="Picture 3">
            <a:extLst>
              <a:ext uri="{FF2B5EF4-FFF2-40B4-BE49-F238E27FC236}">
                <a16:creationId xmlns:a16="http://schemas.microsoft.com/office/drawing/2014/main" id="{E05DDE00-126B-474A-85AE-0B506B3C2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746" y="3796453"/>
            <a:ext cx="1660125" cy="1362686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1 CuadroTexto">
            <a:extLst>
              <a:ext uri="{FF2B5EF4-FFF2-40B4-BE49-F238E27FC236}">
                <a16:creationId xmlns:a16="http://schemas.microsoft.com/office/drawing/2014/main" id="{93391D65-1D7F-495B-BD65-D5F1900143DB}"/>
              </a:ext>
            </a:extLst>
          </p:cNvPr>
          <p:cNvSpPr txBox="1"/>
          <p:nvPr/>
        </p:nvSpPr>
        <p:spPr>
          <a:xfrm>
            <a:off x="7399732" y="4183682"/>
            <a:ext cx="2528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/>
              <a:t>MONITOR DE FOTOSINTESIS</a:t>
            </a:r>
          </a:p>
        </p:txBody>
      </p:sp>
      <p:pic>
        <p:nvPicPr>
          <p:cNvPr id="21" name="Picture 6" descr="Picture5">
            <a:extLst>
              <a:ext uri="{FF2B5EF4-FFF2-40B4-BE49-F238E27FC236}">
                <a16:creationId xmlns:a16="http://schemas.microsoft.com/office/drawing/2014/main" id="{319AFF17-7506-48BA-8400-B5C3F2B8EB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8591" y="5371810"/>
            <a:ext cx="1361094" cy="1091616"/>
          </a:xfrm>
          <a:prstGeom prst="round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1 CuadroTexto">
            <a:extLst>
              <a:ext uri="{FF2B5EF4-FFF2-40B4-BE49-F238E27FC236}">
                <a16:creationId xmlns:a16="http://schemas.microsoft.com/office/drawing/2014/main" id="{89A8582E-4CAF-4E04-BFB6-CC63D0DFA2A3}"/>
              </a:ext>
            </a:extLst>
          </p:cNvPr>
          <p:cNvSpPr txBox="1"/>
          <p:nvPr/>
        </p:nvSpPr>
        <p:spPr>
          <a:xfrm>
            <a:off x="6637176" y="5495885"/>
            <a:ext cx="1844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/>
              <a:t>SENSOR DE FLUJO DE SAVIA</a:t>
            </a: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F844DBEF-4211-4669-86EA-38149C670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5294" y="5352834"/>
            <a:ext cx="587787" cy="1129568"/>
          </a:xfrm>
          <a:prstGeom prst="round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1 Título">
            <a:extLst>
              <a:ext uri="{FF2B5EF4-FFF2-40B4-BE49-F238E27FC236}">
                <a16:creationId xmlns:a16="http://schemas.microsoft.com/office/drawing/2014/main" id="{B3322A1B-7C8C-40E3-9F49-F1F079F62C31}"/>
              </a:ext>
            </a:extLst>
          </p:cNvPr>
          <p:cNvSpPr txBox="1">
            <a:spLocks/>
          </p:cNvSpPr>
          <p:nvPr/>
        </p:nvSpPr>
        <p:spPr>
          <a:xfrm>
            <a:off x="1981200" y="274638"/>
            <a:ext cx="8229600" cy="778098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400" b="0" i="0" kern="1200" dirty="0" smtClean="0">
                <a:solidFill>
                  <a:schemeClr val="accent1"/>
                </a:solidFill>
                <a:latin typeface="Times New Roman" pitchFamily="18" charset="0"/>
                <a:ea typeface="+mj-ea"/>
                <a:cs typeface="Times New Roman" pitchFamily="18" charset="0"/>
              </a:defRPr>
            </a:lvl1pPr>
          </a:lstStyle>
          <a:p>
            <a:r>
              <a:rPr lang="es-CO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SENSORES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A033CE-80E8-4CB5-A753-FFD88D5488C5}"/>
              </a:ext>
            </a:extLst>
          </p:cNvPr>
          <p:cNvSpPr/>
          <p:nvPr/>
        </p:nvSpPr>
        <p:spPr>
          <a:xfrm>
            <a:off x="979042" y="4982070"/>
            <a:ext cx="228527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b="1" dirty="0"/>
              <a:t>SENSORES MICROVARIACION DIAMETRO DEL TALLO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AFE09B3-B424-45A6-BD76-AB24B970A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CO"/>
              <a:t>www.amnetpro.com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23621-70F9-485D-BA5A-30627A316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17308-22F9-4AB6-A423-BAA1DBDA9524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75498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ángulo 31"/>
          <p:cNvSpPr/>
          <p:nvPr/>
        </p:nvSpPr>
        <p:spPr>
          <a:xfrm>
            <a:off x="1692567" y="891125"/>
            <a:ext cx="1336545" cy="71800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Lora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7" name="Rectángulo 36"/>
          <p:cNvSpPr/>
          <p:nvPr/>
        </p:nvSpPr>
        <p:spPr>
          <a:xfrm>
            <a:off x="4805841" y="2176119"/>
            <a:ext cx="573816" cy="1101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I/0</a:t>
            </a:r>
            <a:endParaRPr lang="es-CO" dirty="0"/>
          </a:p>
        </p:txBody>
      </p:sp>
      <p:sp>
        <p:nvSpPr>
          <p:cNvPr id="39" name="Rectángulo 38"/>
          <p:cNvSpPr/>
          <p:nvPr/>
        </p:nvSpPr>
        <p:spPr>
          <a:xfrm>
            <a:off x="2170272" y="2774692"/>
            <a:ext cx="1843273" cy="110123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CO" sz="1200" dirty="0" smtClean="0"/>
              <a:t>Presión barométrica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CO" sz="1200" dirty="0" smtClean="0"/>
              <a:t>Humedad/temperatura aire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CO" sz="1200" dirty="0" smtClean="0"/>
              <a:t>Humedad/temperatura tierra</a:t>
            </a:r>
            <a:endParaRPr lang="es-CO" sz="1200" dirty="0"/>
          </a:p>
        </p:txBody>
      </p:sp>
      <p:sp>
        <p:nvSpPr>
          <p:cNvPr id="40" name="Rectángulo 39"/>
          <p:cNvSpPr/>
          <p:nvPr/>
        </p:nvSpPr>
        <p:spPr>
          <a:xfrm>
            <a:off x="937794" y="729788"/>
            <a:ext cx="4837903" cy="336581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1" name="1 Título">
            <a:extLst>
              <a:ext uri="{FF2B5EF4-FFF2-40B4-BE49-F238E27FC236}">
                <a16:creationId xmlns:a16="http://schemas.microsoft.com/office/drawing/2014/main" id="{B3322A1B-7C8C-40E3-9F49-F1F079F62C31}"/>
              </a:ext>
            </a:extLst>
          </p:cNvPr>
          <p:cNvSpPr txBox="1">
            <a:spLocks/>
          </p:cNvSpPr>
          <p:nvPr/>
        </p:nvSpPr>
        <p:spPr>
          <a:xfrm>
            <a:off x="1002144" y="251446"/>
            <a:ext cx="2026968" cy="469896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400" b="0" i="0" kern="1200" dirty="0" smtClean="0">
                <a:solidFill>
                  <a:schemeClr val="accent1"/>
                </a:solidFill>
                <a:latin typeface="Times New Roman" pitchFamily="18" charset="0"/>
                <a:ea typeface="+mj-ea"/>
                <a:cs typeface="Times New Roman" pitchFamily="18" charset="0"/>
              </a:defRPr>
            </a:lvl1pPr>
          </a:lstStyle>
          <a:p>
            <a:r>
              <a:rPr lang="es-CO" sz="2400" b="1" dirty="0" err="1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Datalog</a:t>
            </a:r>
            <a:endParaRPr lang="es-CO" sz="2400" b="1" dirty="0">
              <a:solidFill>
                <a:schemeClr val="accent5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48" name="Rectángulo 47"/>
          <p:cNvSpPr/>
          <p:nvPr/>
        </p:nvSpPr>
        <p:spPr>
          <a:xfrm>
            <a:off x="1312847" y="1967787"/>
            <a:ext cx="1237374" cy="587230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Solar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0" name="Rectángulo 29"/>
          <p:cNvSpPr/>
          <p:nvPr/>
        </p:nvSpPr>
        <p:spPr>
          <a:xfrm>
            <a:off x="4223601" y="848696"/>
            <a:ext cx="1172244" cy="7557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050" dirty="0" smtClean="0">
                <a:solidFill>
                  <a:schemeClr val="tx1"/>
                </a:solidFill>
              </a:rPr>
              <a:t>Microcontrolador de bajo consumo eléctrico- </a:t>
            </a:r>
            <a:r>
              <a:rPr lang="es-CO" sz="1050" dirty="0" err="1" smtClean="0">
                <a:solidFill>
                  <a:schemeClr val="tx1"/>
                </a:solidFill>
              </a:rPr>
              <a:t>datalog</a:t>
            </a:r>
            <a:endParaRPr lang="es-CO" sz="1050" dirty="0">
              <a:solidFill>
                <a:schemeClr val="tx1"/>
              </a:solidFill>
            </a:endParaRPr>
          </a:p>
        </p:txBody>
      </p:sp>
      <p:cxnSp>
        <p:nvCxnSpPr>
          <p:cNvPr id="75" name="Conector recto de flecha 74"/>
          <p:cNvCxnSpPr>
            <a:stCxn id="30" idx="1"/>
            <a:endCxn id="32" idx="3"/>
          </p:cNvCxnSpPr>
          <p:nvPr/>
        </p:nvCxnSpPr>
        <p:spPr>
          <a:xfrm flipH="1">
            <a:off x="3029112" y="1226558"/>
            <a:ext cx="1194489" cy="23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de flecha 76"/>
          <p:cNvCxnSpPr/>
          <p:nvPr/>
        </p:nvCxnSpPr>
        <p:spPr>
          <a:xfrm flipV="1">
            <a:off x="5089149" y="1628476"/>
            <a:ext cx="11082" cy="618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de flecha 78"/>
          <p:cNvCxnSpPr>
            <a:endCxn id="39" idx="3"/>
          </p:cNvCxnSpPr>
          <p:nvPr/>
        </p:nvCxnSpPr>
        <p:spPr>
          <a:xfrm flipH="1">
            <a:off x="4013545" y="3185459"/>
            <a:ext cx="792297" cy="139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ángulo 17"/>
          <p:cNvSpPr/>
          <p:nvPr/>
        </p:nvSpPr>
        <p:spPr>
          <a:xfrm>
            <a:off x="8200110" y="1133845"/>
            <a:ext cx="2149537" cy="11012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Lora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7703322" y="947902"/>
            <a:ext cx="3059754" cy="314770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1 Título">
            <a:extLst>
              <a:ext uri="{FF2B5EF4-FFF2-40B4-BE49-F238E27FC236}">
                <a16:creationId xmlns:a16="http://schemas.microsoft.com/office/drawing/2014/main" id="{B3322A1B-7C8C-40E3-9F49-F1F079F62C31}"/>
              </a:ext>
            </a:extLst>
          </p:cNvPr>
          <p:cNvSpPr txBox="1">
            <a:spLocks/>
          </p:cNvSpPr>
          <p:nvPr/>
        </p:nvSpPr>
        <p:spPr>
          <a:xfrm>
            <a:off x="7810981" y="407686"/>
            <a:ext cx="2844435" cy="48343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400" b="0" i="0" kern="1200" dirty="0" smtClean="0">
                <a:solidFill>
                  <a:schemeClr val="accent1"/>
                </a:solidFill>
                <a:latin typeface="Times New Roman" pitchFamily="18" charset="0"/>
                <a:ea typeface="+mj-ea"/>
                <a:cs typeface="Times New Roman" pitchFamily="18" charset="0"/>
              </a:defRPr>
            </a:lvl1pPr>
          </a:lstStyle>
          <a:p>
            <a:r>
              <a:rPr lang="es-CO" sz="2400" b="1" dirty="0" smtClean="0">
                <a:solidFill>
                  <a:schemeClr val="accent5">
                    <a:lumMod val="75000"/>
                  </a:schemeClr>
                </a:solidFill>
                <a:latin typeface="+mn-lt"/>
              </a:rPr>
              <a:t>Base receptora</a:t>
            </a:r>
            <a:endParaRPr lang="es-CO" sz="2400" b="1" dirty="0">
              <a:solidFill>
                <a:schemeClr val="accent5">
                  <a:lumMod val="75000"/>
                </a:schemeClr>
              </a:solidFill>
              <a:latin typeface="+mn-lt"/>
            </a:endParaRPr>
          </a:p>
        </p:txBody>
      </p:sp>
      <p:cxnSp>
        <p:nvCxnSpPr>
          <p:cNvPr id="33" name="Conector recto de flecha 32"/>
          <p:cNvCxnSpPr/>
          <p:nvPr/>
        </p:nvCxnSpPr>
        <p:spPr>
          <a:xfrm flipH="1">
            <a:off x="8339162" y="3530852"/>
            <a:ext cx="309491" cy="139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ángulo 33"/>
          <p:cNvSpPr/>
          <p:nvPr/>
        </p:nvSpPr>
        <p:spPr>
          <a:xfrm>
            <a:off x="8208516" y="2723781"/>
            <a:ext cx="2149537" cy="11012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>
                <a:solidFill>
                  <a:schemeClr val="tx1"/>
                </a:solidFill>
              </a:rPr>
              <a:t>PC</a:t>
            </a:r>
            <a:endParaRPr lang="es-CO" dirty="0">
              <a:solidFill>
                <a:schemeClr val="tx1"/>
              </a:solidFill>
            </a:endParaRPr>
          </a:p>
        </p:txBody>
      </p:sp>
      <p:sp>
        <p:nvSpPr>
          <p:cNvPr id="35" name="Rectángulo 34"/>
          <p:cNvSpPr/>
          <p:nvPr/>
        </p:nvSpPr>
        <p:spPr>
          <a:xfrm>
            <a:off x="3091909" y="1852386"/>
            <a:ext cx="1423424" cy="7557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 smtClean="0">
                <a:solidFill>
                  <a:schemeClr val="tx1"/>
                </a:solidFill>
              </a:rPr>
              <a:t>Temporizador/activa</a:t>
            </a:r>
            <a:endParaRPr lang="es-CO" sz="1100" dirty="0">
              <a:solidFill>
                <a:schemeClr val="tx1"/>
              </a:solidFill>
            </a:endParaRPr>
          </a:p>
        </p:txBody>
      </p:sp>
      <p:cxnSp>
        <p:nvCxnSpPr>
          <p:cNvPr id="11" name="Conector recto de flecha 10"/>
          <p:cNvCxnSpPr>
            <a:endCxn id="30" idx="2"/>
          </p:cNvCxnSpPr>
          <p:nvPr/>
        </p:nvCxnSpPr>
        <p:spPr>
          <a:xfrm flipV="1">
            <a:off x="3851027" y="1604419"/>
            <a:ext cx="958696" cy="226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/>
          <p:cNvCxnSpPr>
            <a:stCxn id="48" idx="3"/>
            <a:endCxn id="35" idx="1"/>
          </p:cNvCxnSpPr>
          <p:nvPr/>
        </p:nvCxnSpPr>
        <p:spPr>
          <a:xfrm flipV="1">
            <a:off x="2550221" y="2230248"/>
            <a:ext cx="541688" cy="31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>
            <a:stCxn id="18" idx="2"/>
            <a:endCxn id="34" idx="0"/>
          </p:cNvCxnSpPr>
          <p:nvPr/>
        </p:nvCxnSpPr>
        <p:spPr>
          <a:xfrm>
            <a:off x="9274879" y="2235084"/>
            <a:ext cx="8406" cy="488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 363"/>
          <p:cNvSpPr>
            <a:spLocks/>
          </p:cNvSpPr>
          <p:nvPr/>
        </p:nvSpPr>
        <p:spPr bwMode="auto">
          <a:xfrm>
            <a:off x="6148271" y="1117391"/>
            <a:ext cx="1344796" cy="359071"/>
          </a:xfrm>
          <a:custGeom>
            <a:avLst/>
            <a:gdLst>
              <a:gd name="T0" fmla="*/ 0 w 553"/>
              <a:gd name="T1" fmla="*/ 0 h 298"/>
              <a:gd name="T2" fmla="*/ 375 w 553"/>
              <a:gd name="T3" fmla="*/ 113 h 298"/>
              <a:gd name="T4" fmla="*/ 279 w 553"/>
              <a:gd name="T5" fmla="*/ 186 h 298"/>
              <a:gd name="T6" fmla="*/ 553 w 553"/>
              <a:gd name="T7" fmla="*/ 298 h 298"/>
              <a:gd name="T8" fmla="*/ 177 w 553"/>
              <a:gd name="T9" fmla="*/ 184 h 298"/>
              <a:gd name="T10" fmla="*/ 273 w 553"/>
              <a:gd name="T11" fmla="*/ 111 h 298"/>
              <a:gd name="T12" fmla="*/ 0 w 553"/>
              <a:gd name="T13" fmla="*/ 0 h 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53" h="298">
                <a:moveTo>
                  <a:pt x="0" y="0"/>
                </a:moveTo>
                <a:lnTo>
                  <a:pt x="375" y="113"/>
                </a:lnTo>
                <a:lnTo>
                  <a:pt x="279" y="186"/>
                </a:lnTo>
                <a:lnTo>
                  <a:pt x="553" y="298"/>
                </a:lnTo>
                <a:lnTo>
                  <a:pt x="177" y="184"/>
                </a:lnTo>
                <a:lnTo>
                  <a:pt x="273" y="111"/>
                </a:lnTo>
                <a:lnTo>
                  <a:pt x="0" y="0"/>
                </a:lnTo>
                <a:close/>
              </a:path>
            </a:pathLst>
          </a:custGeom>
          <a:noFill/>
          <a:ln w="7938" cap="rnd">
            <a:solidFill>
              <a:srgbClr val="1F477D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sp>
        <p:nvSpPr>
          <p:cNvPr id="15" name="CuadroTexto 14"/>
          <p:cNvSpPr txBox="1"/>
          <p:nvPr/>
        </p:nvSpPr>
        <p:spPr>
          <a:xfrm>
            <a:off x="645365" y="4358065"/>
            <a:ext cx="62336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CO" sz="1200" dirty="0" smtClean="0"/>
              <a:t>El </a:t>
            </a:r>
            <a:r>
              <a:rPr lang="es-CO" sz="1200" dirty="0" err="1" smtClean="0"/>
              <a:t>datalog</a:t>
            </a:r>
            <a:r>
              <a:rPr lang="es-CO" sz="1200" dirty="0" smtClean="0"/>
              <a:t>, almacenar toda la información que recibe de los sensores conectados</a:t>
            </a:r>
          </a:p>
          <a:p>
            <a:pPr marL="342900" indent="-342900">
              <a:buFont typeface="+mj-lt"/>
              <a:buAutoNum type="arabicPeriod"/>
            </a:pPr>
            <a:r>
              <a:rPr lang="es-CO" sz="1200" dirty="0" smtClean="0"/>
              <a:t>El temporizador enciende el microcontrolador cada 10 minutos</a:t>
            </a:r>
          </a:p>
          <a:p>
            <a:pPr marL="342900" indent="-342900">
              <a:buFont typeface="+mj-lt"/>
              <a:buAutoNum type="arabicPeriod"/>
            </a:pPr>
            <a:r>
              <a:rPr lang="es-CO" sz="1200" dirty="0" smtClean="0"/>
              <a:t>La lectura de los sensores se realiza 1 vez cada 10 min y se almacena en el </a:t>
            </a:r>
            <a:r>
              <a:rPr lang="es-CO" sz="1200" dirty="0" err="1" smtClean="0"/>
              <a:t>datalog</a:t>
            </a:r>
            <a:endParaRPr lang="es-CO" sz="1200" dirty="0" smtClean="0"/>
          </a:p>
          <a:p>
            <a:pPr marL="342900" indent="-342900">
              <a:buFont typeface="+mj-lt"/>
              <a:buAutoNum type="arabicPeriod"/>
            </a:pPr>
            <a:r>
              <a:rPr lang="es-CO" sz="1200" dirty="0" smtClean="0"/>
              <a:t>La información se almacena en una Micro SD.</a:t>
            </a:r>
          </a:p>
          <a:p>
            <a:pPr marL="342900" indent="-342900">
              <a:buFont typeface="+mj-lt"/>
              <a:buAutoNum type="arabicPeriod"/>
            </a:pPr>
            <a:r>
              <a:rPr lang="es-CO" sz="1200" dirty="0" smtClean="0"/>
              <a:t>El </a:t>
            </a:r>
            <a:r>
              <a:rPr lang="es-CO" sz="1200" dirty="0" err="1" smtClean="0"/>
              <a:t>datalog</a:t>
            </a:r>
            <a:r>
              <a:rPr lang="es-CO" sz="1200" dirty="0"/>
              <a:t> </a:t>
            </a:r>
            <a:r>
              <a:rPr lang="es-CO" sz="1200" dirty="0" smtClean="0"/>
              <a:t>transmite la información que tiene almacenada desde la ultima transmisión exitosa cada 60 min.</a:t>
            </a:r>
          </a:p>
          <a:p>
            <a:pPr marL="342900" indent="-342900">
              <a:buFont typeface="+mj-lt"/>
              <a:buAutoNum type="arabicPeriod"/>
            </a:pPr>
            <a:r>
              <a:rPr lang="es-CO" sz="1200" dirty="0" smtClean="0"/>
              <a:t>El modulo de comunicación LORA es encendido por el </a:t>
            </a:r>
            <a:r>
              <a:rPr lang="es-CO" sz="1200" dirty="0" err="1" smtClean="0"/>
              <a:t>datalog</a:t>
            </a:r>
            <a:r>
              <a:rPr lang="es-CO" sz="1200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s-CO" sz="1200" dirty="0" smtClean="0"/>
              <a:t>El sensor es alimentado directamente por el microcontrolador.</a:t>
            </a:r>
          </a:p>
          <a:p>
            <a:pPr marL="342900" indent="-342900">
              <a:buFont typeface="+mj-lt"/>
              <a:buAutoNum type="arabicPeriod"/>
            </a:pPr>
            <a:r>
              <a:rPr lang="es-CO" sz="1200" dirty="0" smtClean="0"/>
              <a:t>Sistema debe funcionar a 3,3 V</a:t>
            </a:r>
          </a:p>
          <a:p>
            <a:endParaRPr lang="es-CO" sz="1200" dirty="0"/>
          </a:p>
        </p:txBody>
      </p:sp>
      <p:cxnSp>
        <p:nvCxnSpPr>
          <p:cNvPr id="19" name="Conector recto de flecha 18"/>
          <p:cNvCxnSpPr/>
          <p:nvPr/>
        </p:nvCxnSpPr>
        <p:spPr>
          <a:xfrm flipV="1">
            <a:off x="3029112" y="1342460"/>
            <a:ext cx="1194489" cy="42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adroTexto 22"/>
          <p:cNvSpPr txBox="1"/>
          <p:nvPr/>
        </p:nvSpPr>
        <p:spPr>
          <a:xfrm>
            <a:off x="7560707" y="4260292"/>
            <a:ext cx="41503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 smtClean="0"/>
              <a:t>Para efectos de probar el modelo.</a:t>
            </a:r>
          </a:p>
          <a:p>
            <a:pPr marL="342900" indent="-342900">
              <a:buAutoNum type="arabicPeriod"/>
            </a:pPr>
            <a:r>
              <a:rPr lang="es-CO" sz="1600" dirty="0" smtClean="0"/>
              <a:t>Se instala un modulo Lora para recibir la información del </a:t>
            </a:r>
            <a:r>
              <a:rPr lang="es-CO" sz="1600" dirty="0" err="1" smtClean="0"/>
              <a:t>datalog</a:t>
            </a:r>
            <a:r>
              <a:rPr lang="es-CO" sz="1600" dirty="0" smtClean="0"/>
              <a:t>.</a:t>
            </a:r>
          </a:p>
          <a:p>
            <a:pPr marL="342900" indent="-342900">
              <a:buAutoNum type="arabicPeriod"/>
            </a:pPr>
            <a:r>
              <a:rPr lang="es-CO" sz="1600" dirty="0" smtClean="0"/>
              <a:t>Se muestran los datos recibidos en una PC</a:t>
            </a:r>
          </a:p>
          <a:p>
            <a:pPr marL="342900" indent="-342900">
              <a:buAutoNum type="arabicPeriod"/>
            </a:pPr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35805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upo 32"/>
          <p:cNvGrpSpPr/>
          <p:nvPr/>
        </p:nvGrpSpPr>
        <p:grpSpPr>
          <a:xfrm>
            <a:off x="997920" y="636490"/>
            <a:ext cx="10558040" cy="5172783"/>
            <a:chOff x="922419" y="787492"/>
            <a:chExt cx="10558040" cy="5172783"/>
          </a:xfrm>
        </p:grpSpPr>
        <p:grpSp>
          <p:nvGrpSpPr>
            <p:cNvPr id="25" name="Grupo 24"/>
            <p:cNvGrpSpPr/>
            <p:nvPr/>
          </p:nvGrpSpPr>
          <p:grpSpPr>
            <a:xfrm>
              <a:off x="922419" y="787492"/>
              <a:ext cx="10394570" cy="5172783"/>
              <a:chOff x="1006309" y="1106274"/>
              <a:chExt cx="10394570" cy="5172783"/>
            </a:xfrm>
          </p:grpSpPr>
          <p:sp>
            <p:nvSpPr>
              <p:cNvPr id="11" name="CuadroTexto 10"/>
              <p:cNvSpPr txBox="1"/>
              <p:nvPr/>
            </p:nvSpPr>
            <p:spPr>
              <a:xfrm>
                <a:off x="8403128" y="5755837"/>
                <a:ext cx="142310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i="1" dirty="0" smtClean="0"/>
                  <a:t>Humedad de la tierra</a:t>
                </a:r>
                <a:endParaRPr lang="es-CO" sz="1400" i="1" dirty="0"/>
              </a:p>
            </p:txBody>
          </p:sp>
          <p:sp>
            <p:nvSpPr>
              <p:cNvPr id="234" name="Freeform 363"/>
              <p:cNvSpPr>
                <a:spLocks/>
              </p:cNvSpPr>
              <p:nvPr/>
            </p:nvSpPr>
            <p:spPr bwMode="auto">
              <a:xfrm>
                <a:off x="4709860" y="2195540"/>
                <a:ext cx="1115941" cy="535750"/>
              </a:xfrm>
              <a:custGeom>
                <a:avLst/>
                <a:gdLst>
                  <a:gd name="T0" fmla="*/ 0 w 553"/>
                  <a:gd name="T1" fmla="*/ 0 h 298"/>
                  <a:gd name="T2" fmla="*/ 375 w 553"/>
                  <a:gd name="T3" fmla="*/ 113 h 298"/>
                  <a:gd name="T4" fmla="*/ 279 w 553"/>
                  <a:gd name="T5" fmla="*/ 186 h 298"/>
                  <a:gd name="T6" fmla="*/ 553 w 553"/>
                  <a:gd name="T7" fmla="*/ 298 h 298"/>
                  <a:gd name="T8" fmla="*/ 177 w 553"/>
                  <a:gd name="T9" fmla="*/ 184 h 298"/>
                  <a:gd name="T10" fmla="*/ 273 w 553"/>
                  <a:gd name="T11" fmla="*/ 111 h 298"/>
                  <a:gd name="T12" fmla="*/ 0 w 553"/>
                  <a:gd name="T13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3" h="298">
                    <a:moveTo>
                      <a:pt x="0" y="0"/>
                    </a:moveTo>
                    <a:lnTo>
                      <a:pt x="375" y="113"/>
                    </a:lnTo>
                    <a:lnTo>
                      <a:pt x="279" y="186"/>
                    </a:lnTo>
                    <a:lnTo>
                      <a:pt x="553" y="298"/>
                    </a:lnTo>
                    <a:lnTo>
                      <a:pt x="177" y="184"/>
                    </a:lnTo>
                    <a:lnTo>
                      <a:pt x="273" y="111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7938" cap="rnd">
                <a:solidFill>
                  <a:srgbClr val="1F477D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cxnSp>
            <p:nvCxnSpPr>
              <p:cNvPr id="1399" name="Conector recto de flecha 1398"/>
              <p:cNvCxnSpPr>
                <a:stCxn id="1459" idx="1"/>
              </p:cNvCxnSpPr>
              <p:nvPr/>
            </p:nvCxnSpPr>
            <p:spPr>
              <a:xfrm flipH="1" flipV="1">
                <a:off x="9179118" y="2997784"/>
                <a:ext cx="673309" cy="15684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1" name="Conector recto de flecha 1400"/>
              <p:cNvCxnSpPr/>
              <p:nvPr/>
            </p:nvCxnSpPr>
            <p:spPr>
              <a:xfrm flipH="1" flipV="1">
                <a:off x="8920621" y="3723145"/>
                <a:ext cx="964965" cy="123291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403" name="Imagen 140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3106" y="1398244"/>
                <a:ext cx="1297934" cy="1297934"/>
              </a:xfrm>
              <a:prstGeom prst="rect">
                <a:avLst/>
              </a:prstGeom>
            </p:spPr>
          </p:pic>
          <p:grpSp>
            <p:nvGrpSpPr>
              <p:cNvPr id="6" name="Grupo 5"/>
              <p:cNvGrpSpPr/>
              <p:nvPr/>
            </p:nvGrpSpPr>
            <p:grpSpPr>
              <a:xfrm>
                <a:off x="9437615" y="2849811"/>
                <a:ext cx="1963264" cy="1006750"/>
                <a:chOff x="9497341" y="3679623"/>
                <a:chExt cx="1963264" cy="1006750"/>
              </a:xfrm>
            </p:grpSpPr>
            <p:pic>
              <p:nvPicPr>
                <p:cNvPr id="1459" name="Picture 435"/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9912153" y="3679623"/>
                  <a:ext cx="566820" cy="60963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459" name="CuadroTexto 458"/>
                <p:cNvSpPr txBox="1"/>
                <p:nvPr/>
              </p:nvSpPr>
              <p:spPr>
                <a:xfrm>
                  <a:off x="9497341" y="4224708"/>
                  <a:ext cx="196326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CO" sz="1200" i="1" dirty="0" smtClean="0"/>
                    <a:t>Humedad y temperatura ambiente</a:t>
                  </a:r>
                  <a:endParaRPr lang="es-CO" sz="1200" i="1" dirty="0"/>
                </a:p>
              </p:txBody>
            </p:sp>
          </p:grpSp>
          <p:grpSp>
            <p:nvGrpSpPr>
              <p:cNvPr id="8" name="Grupo 7"/>
              <p:cNvGrpSpPr/>
              <p:nvPr/>
            </p:nvGrpSpPr>
            <p:grpSpPr>
              <a:xfrm>
                <a:off x="4879309" y="3694886"/>
                <a:ext cx="1870341" cy="1789920"/>
                <a:chOff x="4948703" y="4061014"/>
                <a:chExt cx="1870341" cy="1789920"/>
              </a:xfrm>
            </p:grpSpPr>
            <p:pic>
              <p:nvPicPr>
                <p:cNvPr id="452" name="Imagen 451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134117" y="4584234"/>
                  <a:ext cx="1089006" cy="657978"/>
                </a:xfrm>
                <a:prstGeom prst="rect">
                  <a:avLst/>
                </a:prstGeom>
              </p:spPr>
            </p:pic>
            <p:pic>
              <p:nvPicPr>
                <p:cNvPr id="231" name="Imagen 230" descr="PANEL SOLAR 5V 150mA"/>
                <p:cNvPicPr/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0983" b="12959"/>
                <a:stretch/>
              </p:blipFill>
              <p:spPr bwMode="auto">
                <a:xfrm>
                  <a:off x="5958308" y="5056713"/>
                  <a:ext cx="860736" cy="79422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467" name="CuadroTexto 466"/>
                <p:cNvSpPr txBox="1"/>
                <p:nvPr/>
              </p:nvSpPr>
              <p:spPr>
                <a:xfrm>
                  <a:off x="4948703" y="4061014"/>
                  <a:ext cx="1423109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CO" sz="1400" i="1" dirty="0" smtClean="0"/>
                    <a:t>Suministro eléctrico</a:t>
                  </a:r>
                  <a:endParaRPr lang="es-CO" sz="1400" i="1" dirty="0"/>
                </a:p>
              </p:txBody>
            </p:sp>
          </p:grpSp>
          <p:cxnSp>
            <p:nvCxnSpPr>
              <p:cNvPr id="469" name="Conector recto de flecha 468"/>
              <p:cNvCxnSpPr/>
              <p:nvPr/>
            </p:nvCxnSpPr>
            <p:spPr>
              <a:xfrm flipV="1">
                <a:off x="6358092" y="3986356"/>
                <a:ext cx="113779" cy="4462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ector recto de flecha 28"/>
              <p:cNvCxnSpPr>
                <a:endCxn id="1403" idx="3"/>
              </p:cNvCxnSpPr>
              <p:nvPr/>
            </p:nvCxnSpPr>
            <p:spPr>
              <a:xfrm flipH="1" flipV="1">
                <a:off x="7091040" y="2047211"/>
                <a:ext cx="551762" cy="2438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0" name="Imagen 39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38618" y="1106274"/>
                <a:ext cx="1297934" cy="1297934"/>
              </a:xfrm>
              <a:prstGeom prst="rect">
                <a:avLst/>
              </a:prstGeom>
            </p:spPr>
          </p:pic>
          <p:pic>
            <p:nvPicPr>
              <p:cNvPr id="21" name="Imagen 20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6309" y="2600437"/>
                <a:ext cx="1701548" cy="1701548"/>
              </a:xfrm>
              <a:prstGeom prst="rect">
                <a:avLst/>
              </a:prstGeom>
            </p:spPr>
          </p:pic>
          <p:cxnSp>
            <p:nvCxnSpPr>
              <p:cNvPr id="42" name="Conector recto de flecha 41"/>
              <p:cNvCxnSpPr/>
              <p:nvPr/>
            </p:nvCxnSpPr>
            <p:spPr>
              <a:xfrm flipH="1">
                <a:off x="2811184" y="2232067"/>
                <a:ext cx="670711" cy="30102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7" name="Imagen 2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585727" y="1140177"/>
              <a:ext cx="1063183" cy="869684"/>
            </a:xfrm>
            <a:prstGeom prst="rect">
              <a:avLst/>
            </a:prstGeom>
          </p:spPr>
        </p:pic>
        <p:cxnSp>
          <p:nvCxnSpPr>
            <p:cNvPr id="51" name="Conector recto de flecha 50"/>
            <p:cNvCxnSpPr>
              <a:stCxn id="27" idx="1"/>
            </p:cNvCxnSpPr>
            <p:nvPr/>
          </p:nvCxnSpPr>
          <p:spPr>
            <a:xfrm flipH="1">
              <a:off x="8936350" y="1575019"/>
              <a:ext cx="649377" cy="35929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CuadroTexto 52"/>
            <p:cNvSpPr txBox="1"/>
            <p:nvPr/>
          </p:nvSpPr>
          <p:spPr>
            <a:xfrm>
              <a:off x="9517195" y="1936262"/>
              <a:ext cx="19632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200" i="1" dirty="0" smtClean="0"/>
                <a:t>Presión barométrica</a:t>
              </a:r>
              <a:endParaRPr lang="es-CO" sz="1200" i="1" dirty="0"/>
            </a:p>
          </p:txBody>
        </p:sp>
      </p:grpSp>
      <p:pic>
        <p:nvPicPr>
          <p:cNvPr id="3" name="Imagen 2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92466" l="0" r="9807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95773" y="2102912"/>
            <a:ext cx="1895864" cy="1525048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00355" y="4362440"/>
            <a:ext cx="1280101" cy="988782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822121" y="4857226"/>
            <a:ext cx="39124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Sensor Humedad de la tierra capacitivo </a:t>
            </a:r>
          </a:p>
          <a:p>
            <a:endParaRPr lang="es-CO" dirty="0"/>
          </a:p>
        </p:txBody>
      </p:sp>
      <p:pic>
        <p:nvPicPr>
          <p:cNvPr id="28" name="Imagen 2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6069" y="3739704"/>
            <a:ext cx="1139133" cy="832296"/>
          </a:xfrm>
          <a:prstGeom prst="rect">
            <a:avLst/>
          </a:prstGeom>
        </p:spPr>
      </p:pic>
      <p:cxnSp>
        <p:nvCxnSpPr>
          <p:cNvPr id="7" name="Conector recto de flecha 6"/>
          <p:cNvCxnSpPr/>
          <p:nvPr/>
        </p:nvCxnSpPr>
        <p:spPr>
          <a:xfrm flipH="1">
            <a:off x="8120604" y="3386777"/>
            <a:ext cx="99471" cy="361545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6635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693641" y="442778"/>
            <a:ext cx="2500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DIAGRAMA DE BLOQUES</a:t>
            </a:r>
            <a:endParaRPr lang="es-CO" dirty="0"/>
          </a:p>
        </p:txBody>
      </p:sp>
      <p:sp>
        <p:nvSpPr>
          <p:cNvPr id="3" name="Rectángulo redondeado 2"/>
          <p:cNvSpPr/>
          <p:nvPr/>
        </p:nvSpPr>
        <p:spPr>
          <a:xfrm>
            <a:off x="671119" y="1715548"/>
            <a:ext cx="1963024" cy="13883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ESP8266</a:t>
            </a:r>
          </a:p>
          <a:p>
            <a:pPr algn="ctr"/>
            <a:r>
              <a:rPr lang="en-US" b="1" dirty="0" err="1" smtClean="0"/>
              <a:t>NodeMcu</a:t>
            </a:r>
            <a:r>
              <a:rPr lang="en-US" b="1" dirty="0" smtClean="0"/>
              <a:t> V3</a:t>
            </a:r>
            <a:endParaRPr lang="en-US" b="1" dirty="0"/>
          </a:p>
        </p:txBody>
      </p:sp>
      <p:sp>
        <p:nvSpPr>
          <p:cNvPr id="4" name="Rectángulo redondeado 3"/>
          <p:cNvSpPr/>
          <p:nvPr/>
        </p:nvSpPr>
        <p:spPr>
          <a:xfrm>
            <a:off x="3649211" y="1711352"/>
            <a:ext cx="1359016" cy="7969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Lora</a:t>
            </a:r>
          </a:p>
          <a:p>
            <a:pPr algn="ctr"/>
            <a:r>
              <a:rPr lang="es-CO" dirty="0" smtClean="0"/>
              <a:t>Ra-02</a:t>
            </a:r>
            <a:endParaRPr lang="es-CO" dirty="0"/>
          </a:p>
        </p:txBody>
      </p:sp>
      <p:sp>
        <p:nvSpPr>
          <p:cNvPr id="5" name="Rectángulo redondeado 4"/>
          <p:cNvSpPr/>
          <p:nvPr/>
        </p:nvSpPr>
        <p:spPr>
          <a:xfrm>
            <a:off x="3649211" y="2600587"/>
            <a:ext cx="1132514" cy="5033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Micro SD</a:t>
            </a:r>
            <a:endParaRPr lang="es-CO" dirty="0"/>
          </a:p>
        </p:txBody>
      </p:sp>
      <p:sp>
        <p:nvSpPr>
          <p:cNvPr id="6" name="Rectángulo redondeado 5"/>
          <p:cNvSpPr/>
          <p:nvPr/>
        </p:nvSpPr>
        <p:spPr>
          <a:xfrm>
            <a:off x="1086374" y="3436688"/>
            <a:ext cx="1132514" cy="5033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cxnSp>
        <p:nvCxnSpPr>
          <p:cNvPr id="8" name="Conector recto de flecha 7"/>
          <p:cNvCxnSpPr>
            <a:endCxn id="4" idx="1"/>
          </p:cNvCxnSpPr>
          <p:nvPr/>
        </p:nvCxnSpPr>
        <p:spPr>
          <a:xfrm>
            <a:off x="2634143" y="2109829"/>
            <a:ext cx="10150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angular 11"/>
          <p:cNvCxnSpPr>
            <a:endCxn id="5" idx="1"/>
          </p:cNvCxnSpPr>
          <p:nvPr/>
        </p:nvCxnSpPr>
        <p:spPr>
          <a:xfrm rot="16200000" flipH="1">
            <a:off x="2938242" y="2141288"/>
            <a:ext cx="742428" cy="67950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/>
          <p:cNvSpPr txBox="1"/>
          <p:nvPr/>
        </p:nvSpPr>
        <p:spPr>
          <a:xfrm>
            <a:off x="2842662" y="1711352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SPI</a:t>
            </a:r>
            <a:endParaRPr lang="es-CO" dirty="0"/>
          </a:p>
        </p:txBody>
      </p:sp>
      <p:cxnSp>
        <p:nvCxnSpPr>
          <p:cNvPr id="15" name="Conector recto de flecha 14"/>
          <p:cNvCxnSpPr>
            <a:stCxn id="3" idx="2"/>
            <a:endCxn id="6" idx="0"/>
          </p:cNvCxnSpPr>
          <p:nvPr/>
        </p:nvCxnSpPr>
        <p:spPr>
          <a:xfrm>
            <a:off x="1652631" y="3103926"/>
            <a:ext cx="0" cy="3327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lipse 15"/>
          <p:cNvSpPr/>
          <p:nvPr/>
        </p:nvSpPr>
        <p:spPr>
          <a:xfrm>
            <a:off x="3691156" y="4023917"/>
            <a:ext cx="1048624" cy="4530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000" dirty="0" smtClean="0"/>
              <a:t>SENSORES</a:t>
            </a:r>
            <a:endParaRPr lang="es-CO" sz="1000" dirty="0"/>
          </a:p>
        </p:txBody>
      </p:sp>
      <p:cxnSp>
        <p:nvCxnSpPr>
          <p:cNvPr id="18" name="Conector angular 17"/>
          <p:cNvCxnSpPr>
            <a:stCxn id="6" idx="2"/>
            <a:endCxn id="16" idx="2"/>
          </p:cNvCxnSpPr>
          <p:nvPr/>
        </p:nvCxnSpPr>
        <p:spPr>
          <a:xfrm rot="16200000" flipH="1">
            <a:off x="2516697" y="3075960"/>
            <a:ext cx="310393" cy="203852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Elipse 22"/>
          <p:cNvSpPr/>
          <p:nvPr/>
        </p:nvSpPr>
        <p:spPr>
          <a:xfrm>
            <a:off x="3691155" y="3523376"/>
            <a:ext cx="1090569" cy="4166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000" dirty="0" smtClean="0"/>
              <a:t>Presión </a:t>
            </a:r>
            <a:r>
              <a:rPr lang="es-CO" sz="800" dirty="0" smtClean="0"/>
              <a:t>barométrica</a:t>
            </a:r>
            <a:endParaRPr lang="es-CO" sz="800" dirty="0"/>
          </a:p>
        </p:txBody>
      </p:sp>
      <p:cxnSp>
        <p:nvCxnSpPr>
          <p:cNvPr id="25" name="Conector angular 24"/>
          <p:cNvCxnSpPr>
            <a:endCxn id="23" idx="2"/>
          </p:cNvCxnSpPr>
          <p:nvPr/>
        </p:nvCxnSpPr>
        <p:spPr>
          <a:xfrm>
            <a:off x="2457974" y="3103926"/>
            <a:ext cx="1233181" cy="627775"/>
          </a:xfrm>
          <a:prstGeom prst="bentConnector3">
            <a:avLst>
              <a:gd name="adj1" fmla="val -238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uadroTexto 26"/>
          <p:cNvSpPr txBox="1"/>
          <p:nvPr/>
        </p:nvSpPr>
        <p:spPr>
          <a:xfrm>
            <a:off x="2600585" y="3374948"/>
            <a:ext cx="482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I2C</a:t>
            </a:r>
            <a:endParaRPr lang="es-CO" dirty="0"/>
          </a:p>
        </p:txBody>
      </p:sp>
      <p:sp>
        <p:nvSpPr>
          <p:cNvPr id="17" name="Rectángulo redondeado 16"/>
          <p:cNvSpPr/>
          <p:nvPr/>
        </p:nvSpPr>
        <p:spPr>
          <a:xfrm>
            <a:off x="6658059" y="1560829"/>
            <a:ext cx="1963024" cy="13883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ESP32</a:t>
            </a:r>
            <a:endParaRPr lang="en-US" b="1" dirty="0"/>
          </a:p>
        </p:txBody>
      </p:sp>
      <p:sp>
        <p:nvSpPr>
          <p:cNvPr id="19" name="Rectángulo redondeado 18"/>
          <p:cNvSpPr/>
          <p:nvPr/>
        </p:nvSpPr>
        <p:spPr>
          <a:xfrm>
            <a:off x="9640348" y="1612082"/>
            <a:ext cx="1359016" cy="7969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Lora</a:t>
            </a:r>
          </a:p>
          <a:p>
            <a:pPr algn="ctr"/>
            <a:r>
              <a:rPr lang="es-CO" dirty="0" smtClean="0"/>
              <a:t>Ra-02</a:t>
            </a:r>
            <a:endParaRPr lang="es-CO" dirty="0"/>
          </a:p>
        </p:txBody>
      </p:sp>
      <p:sp>
        <p:nvSpPr>
          <p:cNvPr id="20" name="Rectángulo redondeado 19"/>
          <p:cNvSpPr/>
          <p:nvPr/>
        </p:nvSpPr>
        <p:spPr>
          <a:xfrm>
            <a:off x="9753599" y="2589883"/>
            <a:ext cx="1132514" cy="5033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Micro SD</a:t>
            </a:r>
            <a:endParaRPr lang="es-CO" dirty="0"/>
          </a:p>
        </p:txBody>
      </p:sp>
      <p:sp>
        <p:nvSpPr>
          <p:cNvPr id="21" name="Rectángulo redondeado 20"/>
          <p:cNvSpPr/>
          <p:nvPr/>
        </p:nvSpPr>
        <p:spPr>
          <a:xfrm>
            <a:off x="7077511" y="3337418"/>
            <a:ext cx="1132514" cy="5033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smtClean="0"/>
              <a:t>I/O</a:t>
            </a:r>
            <a:endParaRPr lang="es-CO" dirty="0"/>
          </a:p>
        </p:txBody>
      </p:sp>
      <p:cxnSp>
        <p:nvCxnSpPr>
          <p:cNvPr id="22" name="Conector recto de flecha 21"/>
          <p:cNvCxnSpPr>
            <a:endCxn id="19" idx="1"/>
          </p:cNvCxnSpPr>
          <p:nvPr/>
        </p:nvCxnSpPr>
        <p:spPr>
          <a:xfrm>
            <a:off x="8625280" y="2010559"/>
            <a:ext cx="10150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angular 23"/>
          <p:cNvCxnSpPr>
            <a:stCxn id="17" idx="3"/>
            <a:endCxn id="20" idx="1"/>
          </p:cNvCxnSpPr>
          <p:nvPr/>
        </p:nvCxnSpPr>
        <p:spPr>
          <a:xfrm>
            <a:off x="8621083" y="2255018"/>
            <a:ext cx="1132516" cy="586535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uadroTexto 25"/>
          <p:cNvSpPr txBox="1"/>
          <p:nvPr/>
        </p:nvSpPr>
        <p:spPr>
          <a:xfrm>
            <a:off x="8736862" y="1747240"/>
            <a:ext cx="6046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/>
              <a:t>SPI(1)</a:t>
            </a:r>
            <a:endParaRPr lang="es-CO" sz="1400" dirty="0"/>
          </a:p>
        </p:txBody>
      </p:sp>
      <p:cxnSp>
        <p:nvCxnSpPr>
          <p:cNvPr id="28" name="Conector recto de flecha 27"/>
          <p:cNvCxnSpPr>
            <a:stCxn id="17" idx="2"/>
            <a:endCxn id="21" idx="0"/>
          </p:cNvCxnSpPr>
          <p:nvPr/>
        </p:nvCxnSpPr>
        <p:spPr>
          <a:xfrm>
            <a:off x="7639571" y="2949207"/>
            <a:ext cx="4197" cy="3882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Elipse 28"/>
          <p:cNvSpPr/>
          <p:nvPr/>
        </p:nvSpPr>
        <p:spPr>
          <a:xfrm>
            <a:off x="7957306" y="4605556"/>
            <a:ext cx="1048624" cy="4530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000" dirty="0" smtClean="0"/>
              <a:t>Humedad tierra</a:t>
            </a:r>
            <a:endParaRPr lang="es-CO" sz="1000" dirty="0"/>
          </a:p>
        </p:txBody>
      </p:sp>
      <p:sp>
        <p:nvSpPr>
          <p:cNvPr id="31" name="Elipse 30"/>
          <p:cNvSpPr/>
          <p:nvPr/>
        </p:nvSpPr>
        <p:spPr>
          <a:xfrm>
            <a:off x="9682292" y="3424106"/>
            <a:ext cx="1090569" cy="4166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000" dirty="0" smtClean="0"/>
              <a:t>Presión </a:t>
            </a:r>
            <a:r>
              <a:rPr lang="es-CO" sz="800" dirty="0" smtClean="0"/>
              <a:t>barométrica</a:t>
            </a:r>
            <a:endParaRPr lang="es-CO" sz="800" dirty="0"/>
          </a:p>
        </p:txBody>
      </p:sp>
      <p:cxnSp>
        <p:nvCxnSpPr>
          <p:cNvPr id="32" name="Conector angular 31"/>
          <p:cNvCxnSpPr>
            <a:endCxn id="31" idx="2"/>
          </p:cNvCxnSpPr>
          <p:nvPr/>
        </p:nvCxnSpPr>
        <p:spPr>
          <a:xfrm>
            <a:off x="8329568" y="2953808"/>
            <a:ext cx="1352724" cy="678623"/>
          </a:xfrm>
          <a:prstGeom prst="bentConnector3">
            <a:avLst>
              <a:gd name="adj1" fmla="val 1628"/>
            </a:avLst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uadroTexto 32"/>
          <p:cNvSpPr txBox="1"/>
          <p:nvPr/>
        </p:nvSpPr>
        <p:spPr>
          <a:xfrm>
            <a:off x="8463340" y="3286758"/>
            <a:ext cx="482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I2C</a:t>
            </a:r>
            <a:endParaRPr lang="es-CO" dirty="0"/>
          </a:p>
        </p:txBody>
      </p:sp>
      <p:sp>
        <p:nvSpPr>
          <p:cNvPr id="34" name="CuadroTexto 33"/>
          <p:cNvSpPr txBox="1"/>
          <p:nvPr/>
        </p:nvSpPr>
        <p:spPr>
          <a:xfrm>
            <a:off x="8643838" y="2315147"/>
            <a:ext cx="6046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400" dirty="0" smtClean="0"/>
              <a:t>SPI(2)</a:t>
            </a:r>
            <a:endParaRPr lang="es-CO" sz="1400" dirty="0"/>
          </a:p>
        </p:txBody>
      </p:sp>
      <p:sp>
        <p:nvSpPr>
          <p:cNvPr id="39" name="CuadroTexto 38"/>
          <p:cNvSpPr txBox="1"/>
          <p:nvPr/>
        </p:nvSpPr>
        <p:spPr>
          <a:xfrm flipH="1">
            <a:off x="6658059" y="6329492"/>
            <a:ext cx="16987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900" dirty="0" err="1" smtClean="0"/>
              <a:t>Humedd</a:t>
            </a:r>
            <a:r>
              <a:rPr lang="es-CO" sz="900" dirty="0" smtClean="0"/>
              <a:t> temperaturaAM2301</a:t>
            </a:r>
            <a:endParaRPr lang="es-CO" sz="900" dirty="0"/>
          </a:p>
        </p:txBody>
      </p:sp>
      <p:sp>
        <p:nvSpPr>
          <p:cNvPr id="42" name="Elipse 41"/>
          <p:cNvSpPr/>
          <p:nvPr/>
        </p:nvSpPr>
        <p:spPr>
          <a:xfrm>
            <a:off x="6507056" y="4589476"/>
            <a:ext cx="1227593" cy="4690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000" dirty="0" smtClean="0"/>
              <a:t>Humedad y temperatura</a:t>
            </a:r>
            <a:endParaRPr lang="es-CO" sz="1000" dirty="0"/>
          </a:p>
        </p:txBody>
      </p:sp>
      <p:cxnSp>
        <p:nvCxnSpPr>
          <p:cNvPr id="51" name="Conector angular 50"/>
          <p:cNvCxnSpPr>
            <a:endCxn id="42" idx="0"/>
          </p:cNvCxnSpPr>
          <p:nvPr/>
        </p:nvCxnSpPr>
        <p:spPr>
          <a:xfrm rot="5400000">
            <a:off x="6919168" y="4042441"/>
            <a:ext cx="748721" cy="345349"/>
          </a:xfrm>
          <a:prstGeom prst="bentConnector3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angular 52"/>
          <p:cNvCxnSpPr>
            <a:endCxn id="29" idx="0"/>
          </p:cNvCxnSpPr>
          <p:nvPr/>
        </p:nvCxnSpPr>
        <p:spPr>
          <a:xfrm rot="16200000" flipH="1">
            <a:off x="7797040" y="3920977"/>
            <a:ext cx="764801" cy="604356"/>
          </a:xfrm>
          <a:prstGeom prst="bentConnector3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545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015067" y="520117"/>
            <a:ext cx="23135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ESP 32 </a:t>
            </a:r>
            <a:r>
              <a:rPr lang="es-CO" dirty="0" err="1" smtClean="0"/>
              <a:t>Wrover</a:t>
            </a:r>
            <a:r>
              <a:rPr lang="es-CO" dirty="0" smtClean="0"/>
              <a:t> + Ra-02</a:t>
            </a:r>
            <a:endParaRPr lang="es-CO" dirty="0"/>
          </a:p>
          <a:p>
            <a:r>
              <a:rPr lang="es-CO" dirty="0" smtClean="0"/>
              <a:t> </a:t>
            </a: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56" y="1146655"/>
            <a:ext cx="2055909" cy="3117022"/>
          </a:xfrm>
          <a:prstGeom prst="rect">
            <a:avLst/>
          </a:prstGeom>
        </p:spPr>
      </p:pic>
      <p:cxnSp>
        <p:nvCxnSpPr>
          <p:cNvPr id="50" name="Conector recto 49"/>
          <p:cNvCxnSpPr/>
          <p:nvPr/>
        </p:nvCxnSpPr>
        <p:spPr>
          <a:xfrm flipV="1">
            <a:off x="8273642" y="1382610"/>
            <a:ext cx="0" cy="23052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aphicFrame>
        <p:nvGraphicFramePr>
          <p:cNvPr id="101" name="Tabla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319320"/>
              </p:ext>
            </p:extLst>
          </p:nvPr>
        </p:nvGraphicFramePr>
        <p:xfrm>
          <a:off x="2395152" y="1175392"/>
          <a:ext cx="2462869" cy="17072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8441">
                  <a:extLst>
                    <a:ext uri="{9D8B030D-6E8A-4147-A177-3AD203B41FA5}">
                      <a16:colId xmlns:a16="http://schemas.microsoft.com/office/drawing/2014/main" val="3254296985"/>
                    </a:ext>
                  </a:extLst>
                </a:gridCol>
                <a:gridCol w="956345">
                  <a:extLst>
                    <a:ext uri="{9D8B030D-6E8A-4147-A177-3AD203B41FA5}">
                      <a16:colId xmlns:a16="http://schemas.microsoft.com/office/drawing/2014/main" val="1072323287"/>
                    </a:ext>
                  </a:extLst>
                </a:gridCol>
                <a:gridCol w="848083">
                  <a:extLst>
                    <a:ext uri="{9D8B030D-6E8A-4147-A177-3AD203B41FA5}">
                      <a16:colId xmlns:a16="http://schemas.microsoft.com/office/drawing/2014/main" val="3380789001"/>
                    </a:ext>
                  </a:extLst>
                </a:gridCol>
              </a:tblGrid>
              <a:tr h="222399"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SPI</a:t>
                      </a:r>
                      <a:endParaRPr lang="es-CO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800" dirty="0" smtClean="0"/>
                        <a:t>ESP32-SPi1-VSPI</a:t>
                      </a:r>
                      <a:endParaRPr lang="es-CO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800" dirty="0" smtClean="0"/>
                        <a:t>ESP32-SPi2-HSPI</a:t>
                      </a:r>
                      <a:endParaRPr lang="es-CO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649155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MOSI</a:t>
                      </a:r>
                      <a:endParaRPr lang="es-CO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800" dirty="0" smtClean="0"/>
                        <a:t>GPIO 23 – PIN 37 </a:t>
                      </a:r>
                      <a:endParaRPr lang="es-CO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GPIO 13</a:t>
                      </a:r>
                      <a:endParaRPr lang="es-CO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460761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MISO</a:t>
                      </a:r>
                      <a:endParaRPr lang="es-CO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800" dirty="0" smtClean="0"/>
                        <a:t>GPIO 19- PIN</a:t>
                      </a:r>
                      <a:r>
                        <a:rPr lang="es-CO" sz="800" baseline="0" dirty="0" smtClean="0"/>
                        <a:t> 31</a:t>
                      </a:r>
                      <a:endParaRPr lang="es-CO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GPIO 12</a:t>
                      </a:r>
                      <a:endParaRPr lang="es-CO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927754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SCK(CLK)</a:t>
                      </a:r>
                      <a:endParaRPr lang="es-CO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800" dirty="0" smtClean="0"/>
                        <a:t>GPIO18-</a:t>
                      </a:r>
                      <a:r>
                        <a:rPr lang="es-CO" sz="800" baseline="0" dirty="0" smtClean="0"/>
                        <a:t> PIN  30</a:t>
                      </a:r>
                      <a:endParaRPr lang="es-CO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GPIO 14</a:t>
                      </a:r>
                      <a:endParaRPr lang="es-CO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1068317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 smtClean="0"/>
                        <a:t>SS(SLAVE</a:t>
                      </a:r>
                      <a:r>
                        <a:rPr lang="en-US" sz="800" baseline="0" dirty="0" smtClean="0"/>
                        <a:t> SELEC)</a:t>
                      </a:r>
                      <a:endParaRPr lang="en-US" sz="8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 smtClean="0"/>
                        <a:t>GPIO5 – PIN 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 smtClean="0"/>
                        <a:t>GPIO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3193200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 smtClean="0"/>
                        <a:t>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dirty="0" smtClean="0"/>
                        <a:t>GPIO9-PIN 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816274"/>
                  </a:ext>
                </a:extLst>
              </a:tr>
            </a:tbl>
          </a:graphicData>
        </a:graphic>
      </p:graphicFrame>
      <p:graphicFrame>
        <p:nvGraphicFramePr>
          <p:cNvPr id="102" name="Tabla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4630979"/>
              </p:ext>
            </p:extLst>
          </p:nvPr>
        </p:nvGraphicFramePr>
        <p:xfrm>
          <a:off x="10132506" y="935797"/>
          <a:ext cx="1089774" cy="1539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9774">
                  <a:extLst>
                    <a:ext uri="{9D8B030D-6E8A-4147-A177-3AD203B41FA5}">
                      <a16:colId xmlns:a16="http://schemas.microsoft.com/office/drawing/2014/main" val="273278658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s-CO" sz="1000" dirty="0" smtClean="0"/>
                        <a:t>LORA</a:t>
                      </a:r>
                      <a:endParaRPr lang="es-CO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3895344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r>
                        <a:rPr lang="es-CO" sz="1000" dirty="0" smtClean="0"/>
                        <a:t>MOSI-PIN14</a:t>
                      </a:r>
                      <a:endParaRPr lang="es-CO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5345877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r>
                        <a:rPr lang="es-CO" sz="1000" dirty="0" smtClean="0"/>
                        <a:t>MISO-PIN 13</a:t>
                      </a:r>
                      <a:endParaRPr lang="es-CO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842138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r>
                        <a:rPr lang="es-CO" sz="1000" dirty="0" smtClean="0"/>
                        <a:t>SCK-PIN</a:t>
                      </a:r>
                      <a:r>
                        <a:rPr lang="es-CO" sz="1000" baseline="0" dirty="0" smtClean="0"/>
                        <a:t> 12</a:t>
                      </a:r>
                      <a:endParaRPr lang="es-CO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104466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NSS- PIN 15</a:t>
                      </a:r>
                      <a:endParaRPr lang="es-CO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984297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r>
                        <a:rPr lang="es-CO" sz="1000" dirty="0" smtClean="0"/>
                        <a:t>DIO0-PIN</a:t>
                      </a:r>
                      <a:r>
                        <a:rPr lang="es-CO" sz="1000" baseline="0" dirty="0" smtClean="0"/>
                        <a:t> 5</a:t>
                      </a:r>
                      <a:endParaRPr lang="es-CO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8100950"/>
                  </a:ext>
                </a:extLst>
              </a:tr>
            </a:tbl>
          </a:graphicData>
        </a:graphic>
      </p:graphicFrame>
      <p:sp>
        <p:nvSpPr>
          <p:cNvPr id="104" name="CuadroTexto 103"/>
          <p:cNvSpPr txBox="1"/>
          <p:nvPr/>
        </p:nvSpPr>
        <p:spPr>
          <a:xfrm>
            <a:off x="9930375" y="410952"/>
            <a:ext cx="1291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Puerto SPI</a:t>
            </a:r>
            <a:endParaRPr lang="es-CO" dirty="0"/>
          </a:p>
        </p:txBody>
      </p:sp>
      <p:graphicFrame>
        <p:nvGraphicFramePr>
          <p:cNvPr id="105" name="Tabla 10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7081143"/>
              </p:ext>
            </p:extLst>
          </p:nvPr>
        </p:nvGraphicFramePr>
        <p:xfrm>
          <a:off x="350270" y="4473663"/>
          <a:ext cx="2044882" cy="762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65">
                  <a:extLst>
                    <a:ext uri="{9D8B030D-6E8A-4147-A177-3AD203B41FA5}">
                      <a16:colId xmlns:a16="http://schemas.microsoft.com/office/drawing/2014/main" val="3254296985"/>
                    </a:ext>
                  </a:extLst>
                </a:gridCol>
                <a:gridCol w="1359017">
                  <a:extLst>
                    <a:ext uri="{9D8B030D-6E8A-4147-A177-3AD203B41FA5}">
                      <a16:colId xmlns:a16="http://schemas.microsoft.com/office/drawing/2014/main" val="1072323287"/>
                    </a:ext>
                  </a:extLst>
                </a:gridCol>
              </a:tblGrid>
              <a:tr h="222399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i2C BUS</a:t>
                      </a:r>
                      <a:endParaRPr lang="es-CO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000" dirty="0" smtClean="0"/>
                        <a:t>ESP32</a:t>
                      </a:r>
                      <a:endParaRPr lang="es-CO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649155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SDA</a:t>
                      </a:r>
                      <a:endParaRPr lang="es-CO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000" dirty="0" smtClean="0"/>
                        <a:t>GPIO 21</a:t>
                      </a:r>
                      <a:endParaRPr lang="es-CO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460761"/>
                  </a:ext>
                </a:extLst>
              </a:tr>
              <a:tr h="259166">
                <a:tc>
                  <a:txBody>
                    <a:bodyPr/>
                    <a:lstStyle/>
                    <a:p>
                      <a:r>
                        <a:rPr lang="en-US" sz="1000" dirty="0" smtClean="0"/>
                        <a:t>SCL</a:t>
                      </a:r>
                      <a:endParaRPr lang="es-CO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sz="1000" dirty="0" smtClean="0"/>
                        <a:t>GPIO 22</a:t>
                      </a:r>
                      <a:endParaRPr lang="es-CO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927754"/>
                  </a:ext>
                </a:extLst>
              </a:tr>
            </a:tbl>
          </a:graphicData>
        </a:graphic>
      </p:graphicFrame>
      <p:sp>
        <p:nvSpPr>
          <p:cNvPr id="106" name="CuadroTexto 105"/>
          <p:cNvSpPr txBox="1"/>
          <p:nvPr/>
        </p:nvSpPr>
        <p:spPr>
          <a:xfrm>
            <a:off x="267556" y="5235835"/>
            <a:ext cx="192071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Para </a:t>
            </a:r>
            <a:r>
              <a:rPr lang="en-US" sz="800" dirty="0" err="1" smtClean="0"/>
              <a:t>cambiar</a:t>
            </a:r>
            <a:r>
              <a:rPr lang="en-US" sz="800" dirty="0" smtClean="0"/>
              <a:t> de pin </a:t>
            </a:r>
            <a:r>
              <a:rPr lang="en-US" sz="800" dirty="0" err="1" smtClean="0"/>
              <a:t>Wire.begin</a:t>
            </a:r>
            <a:r>
              <a:rPr lang="en-US" sz="800" dirty="0" smtClean="0"/>
              <a:t> (SDA,SCL)</a:t>
            </a:r>
            <a:endParaRPr lang="es-CO" sz="8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2612" y="4067296"/>
            <a:ext cx="2828925" cy="2066925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5944" y="704783"/>
            <a:ext cx="2550054" cy="200169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2020" y="5005214"/>
            <a:ext cx="2911728" cy="167883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792" y="3038001"/>
            <a:ext cx="2928183" cy="1505251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035300" y="3308807"/>
            <a:ext cx="1499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 smtClean="0"/>
              <a:t>Conector U.FL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706684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77" y="1042295"/>
            <a:ext cx="11545911" cy="4286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6465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2631</TotalTime>
  <Words>378</Words>
  <Application>Microsoft Office PowerPoint</Application>
  <PresentationFormat>Panorámica</PresentationFormat>
  <Paragraphs>120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Tema de Office</vt:lpstr>
      <vt:lpstr>TERMINAL REMOTA DE BAJO CONSUMO ELECTRICO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Wilson poveda</dc:creator>
  <cp:lastModifiedBy>Wilson poveda</cp:lastModifiedBy>
  <cp:revision>73</cp:revision>
  <dcterms:created xsi:type="dcterms:W3CDTF">2021-03-04T14:21:10Z</dcterms:created>
  <dcterms:modified xsi:type="dcterms:W3CDTF">2021-04-15T15:09:56Z</dcterms:modified>
</cp:coreProperties>
</file>

<file path=docProps/thumbnail.jpeg>
</file>